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0" r:id="rId4"/>
    <p:sldId id="264" r:id="rId5"/>
    <p:sldId id="259" r:id="rId6"/>
    <p:sldId id="262" r:id="rId7"/>
    <p:sldId id="267" r:id="rId8"/>
    <p:sldId id="261" r:id="rId9"/>
    <p:sldId id="265" r:id="rId10"/>
    <p:sldId id="266" r:id="rId11"/>
    <p:sldId id="269" r:id="rId12"/>
    <p:sldId id="276" r:id="rId13"/>
    <p:sldId id="257" r:id="rId14"/>
    <p:sldId id="258" r:id="rId15"/>
    <p:sldId id="263" r:id="rId16"/>
    <p:sldId id="270" r:id="rId17"/>
    <p:sldId id="271" r:id="rId18"/>
    <p:sldId id="272" r:id="rId19"/>
    <p:sldId id="273" r:id="rId20"/>
    <p:sldId id="274" r:id="rId21"/>
    <p:sldId id="275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CD37EC8-B9D1-45F7-8F8A-23A8CF9E2D0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E92F-EC9A-4AE7-B690-8ECDAB7DD80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3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7EC8-B9D1-45F7-8F8A-23A8CF9E2D0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E92F-EC9A-4AE7-B690-8ECDAB7DD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9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7EC8-B9D1-45F7-8F8A-23A8CF9E2D0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E92F-EC9A-4AE7-B690-8ECDAB7DD80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33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7EC8-B9D1-45F7-8F8A-23A8CF9E2D0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E92F-EC9A-4AE7-B690-8ECDAB7DD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8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7EC8-B9D1-45F7-8F8A-23A8CF9E2D0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E92F-EC9A-4AE7-B690-8ECDAB7DD80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39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7EC8-B9D1-45F7-8F8A-23A8CF9E2D0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E92F-EC9A-4AE7-B690-8ECDAB7DD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6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7EC8-B9D1-45F7-8F8A-23A8CF9E2D0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E92F-EC9A-4AE7-B690-8ECDAB7DD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2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7EC8-B9D1-45F7-8F8A-23A8CF9E2D0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E92F-EC9A-4AE7-B690-8ECDAB7DD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7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7EC8-B9D1-45F7-8F8A-23A8CF9E2D0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E92F-EC9A-4AE7-B690-8ECDAB7DD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99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7EC8-B9D1-45F7-8F8A-23A8CF9E2D0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E92F-EC9A-4AE7-B690-8ECDAB7DD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40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7EC8-B9D1-45F7-8F8A-23A8CF9E2D0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E92F-EC9A-4AE7-B690-8ECDAB7DD80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00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CD37EC8-B9D1-45F7-8F8A-23A8CF9E2D0B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5B6E92F-EC9A-4AE7-B690-8ECDAB7DD80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211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smtClean="0"/>
              <a:t>Testing &amp; </a:t>
            </a:r>
            <a:r>
              <a:rPr lang="en-US" dirty="0" smtClean="0"/>
              <a:t>Mastery Based Learning in Mathematics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Michael </a:t>
            </a:r>
            <a:r>
              <a:rPr lang="en-US" dirty="0" err="1" smtClean="0"/>
              <a:t>Opperman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4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Mastery-Based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2286000"/>
            <a:ext cx="4245158" cy="4023360"/>
          </a:xfrm>
        </p:spPr>
        <p:txBody>
          <a:bodyPr>
            <a:normAutofit lnSpcReduction="10000"/>
          </a:bodyPr>
          <a:lstStyle/>
          <a:p>
            <a:r>
              <a:rPr lang="en-US" sz="2700" dirty="0" smtClean="0"/>
              <a:t>Students are graded based upon the content in the course</a:t>
            </a:r>
          </a:p>
          <a:p>
            <a:r>
              <a:rPr lang="en-US" sz="2800" dirty="0" smtClean="0"/>
              <a:t>Each topic is given equal weight</a:t>
            </a:r>
          </a:p>
          <a:p>
            <a:r>
              <a:rPr lang="en-US" sz="2800" dirty="0" smtClean="0"/>
              <a:t>Topics map to the learning outcomes for the course</a:t>
            </a:r>
          </a:p>
          <a:p>
            <a:r>
              <a:rPr lang="en-US" sz="2800" dirty="0" smtClean="0"/>
              <a:t>This allows students (and faculty) to track actual content knowledge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3160"/>
          <a:stretch/>
        </p:blipFill>
        <p:spPr>
          <a:xfrm>
            <a:off x="5269286" y="2286000"/>
            <a:ext cx="2849842" cy="35992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8289" y="2223959"/>
            <a:ext cx="2615911" cy="411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370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Each topic consists of several (short) assessments</a:t>
            </a:r>
          </a:p>
          <a:p>
            <a:r>
              <a:rPr lang="en-US" sz="2800" dirty="0" smtClean="0"/>
              <a:t>Students are given three tries to demonstrate mastery each topic</a:t>
            </a:r>
          </a:p>
          <a:p>
            <a:pPr lvl="1"/>
            <a:r>
              <a:rPr lang="en-US" sz="2400" dirty="0" smtClean="0"/>
              <a:t>Their lowest score is dropped, allowing students to learn from their mistakes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176" y="3737610"/>
            <a:ext cx="894397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69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on Mastery Gradebook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2286000"/>
            <a:ext cx="2176272" cy="40233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Survey question given in 2019</a:t>
            </a:r>
          </a:p>
          <a:p>
            <a:r>
              <a:rPr lang="en-US" sz="2400" dirty="0" smtClean="0"/>
              <a:t>More than 60% of students preferred the new gradebook</a:t>
            </a:r>
          </a:p>
          <a:p>
            <a:r>
              <a:rPr lang="en-US" sz="2400" dirty="0" smtClean="0"/>
              <a:t>Less than 4% think it is worse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1623060"/>
            <a:ext cx="75438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775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Student’s Final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2391888" cy="4351338"/>
          </a:xfrm>
        </p:spPr>
        <p:txBody>
          <a:bodyPr>
            <a:normAutofit/>
          </a:bodyPr>
          <a:lstStyle/>
          <a:p>
            <a:r>
              <a:rPr lang="en-US" sz="2800" dirty="0"/>
              <a:t>Introductory Statistics</a:t>
            </a:r>
          </a:p>
          <a:p>
            <a:r>
              <a:rPr lang="en-US" sz="2800" dirty="0" smtClean="0"/>
              <a:t>2018/2019</a:t>
            </a:r>
            <a:endParaRPr lang="en-US" sz="2800" dirty="0" smtClean="0"/>
          </a:p>
          <a:p>
            <a:pPr lvl="1"/>
            <a:r>
              <a:rPr lang="en-US" sz="2400" dirty="0" smtClean="0"/>
              <a:t>Mastery Grades &amp; Tests</a:t>
            </a:r>
          </a:p>
          <a:p>
            <a:r>
              <a:rPr lang="en-US" sz="2800" dirty="0" smtClean="0"/>
              <a:t>2020</a:t>
            </a:r>
          </a:p>
          <a:p>
            <a:pPr lvl="1"/>
            <a:r>
              <a:rPr lang="en-US" sz="2400" dirty="0" smtClean="0"/>
              <a:t>Mastery Grades but No Tests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825625"/>
            <a:ext cx="822960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415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Final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12626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 ANOVA test showing the distribution of grades by year</a:t>
            </a:r>
          </a:p>
          <a:p>
            <a:r>
              <a:rPr lang="en-US" sz="2800" dirty="0" smtClean="0"/>
              <a:t>No significant difference is detected from one year to the next</a:t>
            </a:r>
          </a:p>
          <a:p>
            <a:r>
              <a:rPr lang="en-US" sz="2800" dirty="0" smtClean="0"/>
              <a:t>Sample </a:t>
            </a:r>
            <a:r>
              <a:rPr lang="en-US" sz="2800" dirty="0" smtClean="0"/>
              <a:t>of</a:t>
            </a:r>
            <a:r>
              <a:rPr lang="en-US" sz="2800" dirty="0" smtClean="0"/>
              <a:t> 134 </a:t>
            </a:r>
            <a:r>
              <a:rPr lang="en-US" sz="2800" dirty="0" smtClean="0"/>
              <a:t>students over </a:t>
            </a:r>
            <a:r>
              <a:rPr lang="en-US" sz="2800" dirty="0" smtClean="0"/>
              <a:t>three </a:t>
            </a:r>
            <a:r>
              <a:rPr lang="en-US" sz="2800" dirty="0" smtClean="0"/>
              <a:t>years</a:t>
            </a:r>
          </a:p>
          <a:p>
            <a:pPr lvl="1"/>
            <a:r>
              <a:rPr lang="en-US" sz="2400" dirty="0"/>
              <a:t>Outliers have been removed prior to analysis</a:t>
            </a:r>
          </a:p>
          <a:p>
            <a:pPr lvl="2"/>
            <a:r>
              <a:rPr lang="en-US" sz="2000" dirty="0"/>
              <a:t>This consisted of very </a:t>
            </a:r>
            <a:r>
              <a:rPr lang="en-US" sz="2000" dirty="0" smtClean="0"/>
              <a:t>few students</a:t>
            </a:r>
            <a:r>
              <a:rPr lang="en-US" sz="2000" dirty="0"/>
              <a:t>, many of whom did not even take the final exam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7469579" y="1932502"/>
            <a:ext cx="3801094" cy="4112038"/>
            <a:chOff x="8858250" y="1825625"/>
            <a:chExt cx="2495550" cy="255766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58250" y="1825625"/>
              <a:ext cx="2495550" cy="165735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53562" y="3668918"/>
              <a:ext cx="1304925" cy="714375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29786" y="3319998"/>
              <a:ext cx="752475" cy="352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2501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</a:t>
            </a:r>
            <a:r>
              <a:rPr lang="en-US" dirty="0" smtClean="0"/>
              <a:t>Common 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2084832"/>
            <a:ext cx="2633471" cy="4224528"/>
          </a:xfrm>
        </p:spPr>
        <p:txBody>
          <a:bodyPr>
            <a:noAutofit/>
          </a:bodyPr>
          <a:lstStyle/>
          <a:p>
            <a:r>
              <a:rPr lang="en-US" sz="2800" dirty="0"/>
              <a:t>Introductory Statistics</a:t>
            </a:r>
          </a:p>
          <a:p>
            <a:r>
              <a:rPr lang="en-US" sz="2800" dirty="0"/>
              <a:t>2018/2019</a:t>
            </a:r>
          </a:p>
          <a:p>
            <a:pPr lvl="1"/>
            <a:r>
              <a:rPr lang="en-US" sz="2400" dirty="0"/>
              <a:t>Mastery </a:t>
            </a:r>
            <a:r>
              <a:rPr lang="en-US" sz="2400" dirty="0" smtClean="0"/>
              <a:t>Grades</a:t>
            </a:r>
            <a:br>
              <a:rPr lang="en-US" sz="2400" dirty="0" smtClean="0"/>
            </a:br>
            <a:r>
              <a:rPr lang="en-US" sz="2400" dirty="0" smtClean="0"/>
              <a:t>&amp; </a:t>
            </a:r>
            <a:r>
              <a:rPr lang="en-US" sz="2400" dirty="0"/>
              <a:t>Tests</a:t>
            </a:r>
          </a:p>
          <a:p>
            <a:r>
              <a:rPr lang="en-US" sz="2800" dirty="0"/>
              <a:t>2020</a:t>
            </a:r>
          </a:p>
          <a:p>
            <a:pPr lvl="1"/>
            <a:r>
              <a:rPr lang="en-US" sz="2400" dirty="0"/>
              <a:t>Mastery </a:t>
            </a:r>
            <a:r>
              <a:rPr lang="en-US" sz="2400" dirty="0" smtClean="0"/>
              <a:t>Grades</a:t>
            </a:r>
            <a:br>
              <a:rPr lang="en-US" sz="2400" dirty="0" smtClean="0"/>
            </a:br>
            <a:r>
              <a:rPr lang="en-US" sz="2400" dirty="0" smtClean="0"/>
              <a:t>but </a:t>
            </a:r>
            <a:r>
              <a:rPr lang="en-US" sz="2400" dirty="0"/>
              <a:t>No Tests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084832"/>
            <a:ext cx="7086599" cy="421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99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Common 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12626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 ANOVA test showing the distribution of </a:t>
            </a:r>
            <a:r>
              <a:rPr lang="en-US" sz="2800" dirty="0" smtClean="0"/>
              <a:t>a common final exam component </a:t>
            </a:r>
            <a:r>
              <a:rPr lang="en-US" sz="2800" dirty="0" smtClean="0"/>
              <a:t>by year</a:t>
            </a:r>
          </a:p>
          <a:p>
            <a:r>
              <a:rPr lang="en-US" sz="2800" dirty="0" smtClean="0"/>
              <a:t>No significant difference is detected from one year to the next</a:t>
            </a:r>
          </a:p>
          <a:p>
            <a:r>
              <a:rPr lang="en-US" sz="2800" dirty="0" smtClean="0"/>
              <a:t>Sample </a:t>
            </a:r>
            <a:r>
              <a:rPr lang="en-US" sz="2800" dirty="0" smtClean="0"/>
              <a:t>of</a:t>
            </a:r>
            <a:r>
              <a:rPr lang="en-US" sz="2800" dirty="0" smtClean="0"/>
              <a:t> 134 </a:t>
            </a:r>
            <a:r>
              <a:rPr lang="en-US" sz="2800" dirty="0" smtClean="0"/>
              <a:t>students over </a:t>
            </a:r>
            <a:r>
              <a:rPr lang="en-US" sz="2800" dirty="0" smtClean="0"/>
              <a:t>three </a:t>
            </a:r>
            <a:r>
              <a:rPr lang="en-US" sz="2800" dirty="0" smtClean="0"/>
              <a:t>years</a:t>
            </a:r>
          </a:p>
          <a:p>
            <a:pPr lvl="1"/>
            <a:r>
              <a:rPr lang="en-US" sz="2400" dirty="0" smtClean="0"/>
              <a:t>Students failing to take the final exam were removed from these results</a:t>
            </a:r>
            <a:endParaRPr lang="en-US" sz="18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7350825" y="1825625"/>
            <a:ext cx="3527917" cy="4221229"/>
            <a:chOff x="7350825" y="1825625"/>
            <a:chExt cx="3527917" cy="422122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50825" y="1825625"/>
              <a:ext cx="3527917" cy="245543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/>
            <a:srcRect b="70039"/>
            <a:stretch/>
          </p:blipFill>
          <p:spPr>
            <a:xfrm>
              <a:off x="7584353" y="4329546"/>
              <a:ext cx="3159847" cy="568036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/>
            <a:srcRect t="44576"/>
            <a:stretch/>
          </p:blipFill>
          <p:spPr>
            <a:xfrm>
              <a:off x="7534858" y="4996073"/>
              <a:ext cx="3159847" cy="10507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9916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Student’s Final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2542309" cy="4351338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Matrices, Vectors, &amp; 3D Math</a:t>
            </a:r>
            <a:endParaRPr lang="en-US" sz="2800" dirty="0" smtClean="0"/>
          </a:p>
          <a:p>
            <a:r>
              <a:rPr lang="en-US" sz="2800" dirty="0" smtClean="0"/>
              <a:t>2018</a:t>
            </a:r>
          </a:p>
          <a:p>
            <a:pPr lvl="1"/>
            <a:r>
              <a:rPr lang="en-US" sz="2400" dirty="0" smtClean="0"/>
              <a:t>Traditional Grades</a:t>
            </a:r>
          </a:p>
          <a:p>
            <a:r>
              <a:rPr lang="en-US" sz="2800" dirty="0" smtClean="0"/>
              <a:t>2019</a:t>
            </a:r>
            <a:endParaRPr lang="en-US" sz="2800" dirty="0" smtClean="0"/>
          </a:p>
          <a:p>
            <a:pPr lvl="1"/>
            <a:r>
              <a:rPr lang="en-US" sz="2400" dirty="0" smtClean="0"/>
              <a:t>Mastery </a:t>
            </a:r>
            <a:r>
              <a:rPr lang="en-US" sz="2400" dirty="0" smtClean="0"/>
              <a:t>Grades</a:t>
            </a:r>
            <a:br>
              <a:rPr lang="en-US" sz="2400" dirty="0" smtClean="0"/>
            </a:br>
            <a:r>
              <a:rPr lang="en-US" sz="2400" dirty="0" smtClean="0"/>
              <a:t>&amp; </a:t>
            </a:r>
            <a:r>
              <a:rPr lang="en-US" sz="2400" dirty="0" smtClean="0"/>
              <a:t>Tests</a:t>
            </a:r>
          </a:p>
          <a:p>
            <a:r>
              <a:rPr lang="en-US" sz="2800" dirty="0" smtClean="0"/>
              <a:t>2020/2021</a:t>
            </a:r>
            <a:endParaRPr lang="en-US" sz="2800" dirty="0" smtClean="0"/>
          </a:p>
          <a:p>
            <a:pPr lvl="1"/>
            <a:r>
              <a:rPr lang="en-US" sz="2400" dirty="0" smtClean="0"/>
              <a:t>Mastery Grades but No Tests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6149" y="1591469"/>
            <a:ext cx="8103064" cy="474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07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Final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6657109" cy="4351338"/>
          </a:xfrm>
        </p:spPr>
        <p:txBody>
          <a:bodyPr>
            <a:noAutofit/>
          </a:bodyPr>
          <a:lstStyle/>
          <a:p>
            <a:r>
              <a:rPr lang="en-US" sz="3200" dirty="0" smtClean="0"/>
              <a:t>An ANOVA test showing the distribution of grades by year</a:t>
            </a:r>
          </a:p>
          <a:p>
            <a:r>
              <a:rPr lang="en-US" sz="3200" dirty="0" smtClean="0"/>
              <a:t>Statisticall</a:t>
            </a:r>
            <a:r>
              <a:rPr lang="en-US" sz="3200" dirty="0" smtClean="0"/>
              <a:t>y </a:t>
            </a:r>
            <a:r>
              <a:rPr lang="en-US" sz="3200" dirty="0" smtClean="0"/>
              <a:t>significant </a:t>
            </a:r>
            <a:r>
              <a:rPr lang="en-US" sz="3200" dirty="0" smtClean="0"/>
              <a:t>difference is detected from one year to the </a:t>
            </a:r>
            <a:r>
              <a:rPr lang="en-US" sz="3200" dirty="0" smtClean="0"/>
              <a:t>next</a:t>
            </a:r>
          </a:p>
          <a:p>
            <a:r>
              <a:rPr lang="en-US" sz="3200" dirty="0" smtClean="0"/>
              <a:t>Sample </a:t>
            </a:r>
            <a:r>
              <a:rPr lang="en-US" sz="3200" dirty="0" smtClean="0"/>
              <a:t>of</a:t>
            </a:r>
            <a:r>
              <a:rPr lang="en-US" sz="3200" dirty="0" smtClean="0"/>
              <a:t> 189 </a:t>
            </a:r>
            <a:r>
              <a:rPr lang="en-US" sz="3200" dirty="0" smtClean="0"/>
              <a:t>students over </a:t>
            </a:r>
            <a:r>
              <a:rPr lang="en-US" sz="3200" dirty="0" smtClean="0"/>
              <a:t>four </a:t>
            </a:r>
            <a:r>
              <a:rPr lang="en-US" sz="3200" dirty="0" smtClean="0"/>
              <a:t>years</a:t>
            </a:r>
          </a:p>
          <a:p>
            <a:pPr lvl="1"/>
            <a:r>
              <a:rPr lang="en-US" sz="2800" dirty="0" smtClean="0"/>
              <a:t>Outliers have been removed prior to analysis</a:t>
            </a:r>
          </a:p>
          <a:p>
            <a:pPr lvl="2"/>
            <a:r>
              <a:rPr lang="en-US" sz="2000" dirty="0" smtClean="0"/>
              <a:t>This consisted of very few students, many of whom did not even take the final exam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5308" y="1825625"/>
            <a:ext cx="2988034" cy="23030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988" y="4128655"/>
            <a:ext cx="1178503" cy="50507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5308" y="4633728"/>
            <a:ext cx="2988034" cy="98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12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</a:t>
            </a:r>
            <a:r>
              <a:rPr lang="en-US" dirty="0" smtClean="0"/>
              <a:t>Common 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1744409"/>
            <a:ext cx="2688889" cy="4564951"/>
          </a:xfrm>
        </p:spPr>
        <p:txBody>
          <a:bodyPr>
            <a:noAutofit/>
          </a:bodyPr>
          <a:lstStyle/>
          <a:p>
            <a:r>
              <a:rPr lang="en-US" sz="2800" dirty="0"/>
              <a:t>Matrices, Vectors, &amp; 3D Math</a:t>
            </a:r>
          </a:p>
          <a:p>
            <a:r>
              <a:rPr lang="en-US" sz="2800" dirty="0"/>
              <a:t>2018</a:t>
            </a:r>
          </a:p>
          <a:p>
            <a:pPr lvl="1"/>
            <a:r>
              <a:rPr lang="en-US" sz="2400" dirty="0" smtClean="0"/>
              <a:t>No ‘common component’</a:t>
            </a:r>
            <a:endParaRPr lang="en-US" sz="2400" dirty="0"/>
          </a:p>
          <a:p>
            <a:r>
              <a:rPr lang="en-US" sz="2800" dirty="0"/>
              <a:t>2019</a:t>
            </a:r>
          </a:p>
          <a:p>
            <a:pPr lvl="1"/>
            <a:r>
              <a:rPr lang="en-US" sz="2400" dirty="0"/>
              <a:t>Mastery Grades</a:t>
            </a:r>
            <a:br>
              <a:rPr lang="en-US" sz="2400" dirty="0"/>
            </a:br>
            <a:r>
              <a:rPr lang="en-US" sz="2400" dirty="0"/>
              <a:t>&amp; Tests</a:t>
            </a:r>
          </a:p>
          <a:p>
            <a:r>
              <a:rPr lang="en-US" sz="2800" dirty="0"/>
              <a:t>2020/2021</a:t>
            </a:r>
          </a:p>
          <a:p>
            <a:pPr lvl="1"/>
            <a:r>
              <a:rPr lang="en-US" sz="2400" dirty="0"/>
              <a:t>Mastery Grades but No Tests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3017" y="1744409"/>
            <a:ext cx="7630391" cy="454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20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These slides are meant to be a summary into my recent work with a mastery-based, no test format in all of my mathematics classes</a:t>
            </a:r>
          </a:p>
          <a:p>
            <a:r>
              <a:rPr lang="en-US" sz="2800" dirty="0" smtClean="0"/>
              <a:t>It is a work in progress and intended as an overview of my experiences thus far; it is far from complete</a:t>
            </a:r>
          </a:p>
          <a:p>
            <a:r>
              <a:rPr lang="en-US" sz="2800" dirty="0" smtClean="0"/>
              <a:t>This work will continue and should be updated in the future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798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Common 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12626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 ANOVA test showing the distribution of </a:t>
            </a:r>
            <a:r>
              <a:rPr lang="en-US" sz="2800" dirty="0" smtClean="0"/>
              <a:t>common final exam component </a:t>
            </a:r>
            <a:r>
              <a:rPr lang="en-US" sz="2800" dirty="0" smtClean="0"/>
              <a:t>by year</a:t>
            </a:r>
          </a:p>
          <a:p>
            <a:r>
              <a:rPr lang="en-US" sz="2800" dirty="0" smtClean="0"/>
              <a:t>Significant difference </a:t>
            </a:r>
            <a:r>
              <a:rPr lang="en-US" sz="2800" dirty="0" smtClean="0"/>
              <a:t>is detected from one year to the </a:t>
            </a:r>
            <a:r>
              <a:rPr lang="en-US" sz="2800" dirty="0" smtClean="0"/>
              <a:t>next</a:t>
            </a:r>
          </a:p>
          <a:p>
            <a:pPr lvl="1"/>
            <a:r>
              <a:rPr lang="en-US" sz="2400" dirty="0" smtClean="0"/>
              <a:t>While this may be partially attributed to flex-hybrid, no such pattern emerged in other courses</a:t>
            </a:r>
            <a:endParaRPr lang="en-US" sz="2400" dirty="0" smtClean="0"/>
          </a:p>
          <a:p>
            <a:r>
              <a:rPr lang="en-US" sz="2800" dirty="0" smtClean="0"/>
              <a:t>Sample </a:t>
            </a:r>
            <a:r>
              <a:rPr lang="en-US" sz="2800" dirty="0" smtClean="0"/>
              <a:t>of</a:t>
            </a:r>
            <a:r>
              <a:rPr lang="en-US" sz="2800" dirty="0" smtClean="0"/>
              <a:t> 139 </a:t>
            </a:r>
            <a:r>
              <a:rPr lang="en-US" sz="2800" dirty="0" smtClean="0"/>
              <a:t>students over </a:t>
            </a:r>
            <a:r>
              <a:rPr lang="en-US" sz="2800" dirty="0" smtClean="0"/>
              <a:t>three </a:t>
            </a:r>
            <a:r>
              <a:rPr lang="en-US" sz="2800" dirty="0" smtClean="0"/>
              <a:t>years</a:t>
            </a:r>
          </a:p>
          <a:p>
            <a:pPr lvl="1"/>
            <a:r>
              <a:rPr lang="en-US" sz="2400" dirty="0" smtClean="0"/>
              <a:t>Students failing to take the final exam were removed from these results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826" y="1931410"/>
            <a:ext cx="3536394" cy="21972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0769" y="4128655"/>
            <a:ext cx="1233487" cy="533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2357" y="4838405"/>
            <a:ext cx="3010309" cy="102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234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(Initial)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Students respond well to this alternate format of assessment and mastery-based grading</a:t>
            </a:r>
          </a:p>
          <a:p>
            <a:r>
              <a:rPr lang="en-US" sz="2800" dirty="0" smtClean="0"/>
              <a:t>The final exam common component grade is similar (Introductory Statistics) if not improved (Matrices, Vectors, &amp; 3D Math)</a:t>
            </a:r>
          </a:p>
          <a:p>
            <a:r>
              <a:rPr lang="en-US" sz="2800" dirty="0" smtClean="0"/>
              <a:t>Overall grades are similar (Introductory Statistics) if not improved (Matrices, Vectors, &amp; 3D Math)</a:t>
            </a:r>
          </a:p>
          <a:p>
            <a:pPr lvl="1"/>
            <a:r>
              <a:rPr lang="en-US" sz="2400" dirty="0" smtClean="0"/>
              <a:t>The above findings in terms of grades may be due in part to remote learning and/or flex-hybrid; more analysis will be required before drawing any definitive conclusions</a:t>
            </a:r>
          </a:p>
          <a:p>
            <a:r>
              <a:rPr lang="en-US" sz="2800" dirty="0" smtClean="0"/>
              <a:t>Personal workload improved on a weekly basis</a:t>
            </a:r>
          </a:p>
        </p:txBody>
      </p:sp>
    </p:spTree>
    <p:extLst>
      <p:ext uri="{BB962C8B-B14F-4D97-AF65-F5344CB8AC3E}">
        <p14:creationId xmlns:p14="http://schemas.microsoft.com/office/powerpoint/2010/main" val="1230070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 any questions or feedback, you can contact me at:</a:t>
            </a:r>
            <a:br>
              <a:rPr lang="en-US" sz="2800" dirty="0" smtClean="0"/>
            </a:br>
            <a:r>
              <a:rPr lang="en-US" sz="2800" dirty="0" smtClean="0"/>
              <a:t>mopperman@champlain.edu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788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Unit exams have been removed from all of my courses</a:t>
            </a:r>
          </a:p>
          <a:p>
            <a:pPr lvl="1"/>
            <a:r>
              <a:rPr lang="en-US" sz="2400" dirty="0" smtClean="0"/>
              <a:t>Evaluated courses: </a:t>
            </a:r>
          </a:p>
          <a:p>
            <a:pPr lvl="2"/>
            <a:r>
              <a:rPr lang="en-US" sz="2000" dirty="0" smtClean="0"/>
              <a:t>MTH 180 - Introductory Statistics</a:t>
            </a:r>
          </a:p>
          <a:p>
            <a:pPr lvl="2"/>
            <a:r>
              <a:rPr lang="en-US" sz="2000" dirty="0" smtClean="0"/>
              <a:t>MTH 250 - Matrices, Vectors, and 3D Math</a:t>
            </a:r>
          </a:p>
          <a:p>
            <a:r>
              <a:rPr lang="en-US" sz="2800" dirty="0" smtClean="0"/>
              <a:t>Shifting from a unit exam based classroom to a weekly assessment based classroom has three major goals: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Support student mental health by reducing (if not eliminating) test </a:t>
            </a:r>
            <a:r>
              <a:rPr lang="en-US" sz="2400" i="1" dirty="0" smtClean="0"/>
              <a:t>anxiety</a:t>
            </a:r>
            <a:endParaRPr lang="en-US" sz="28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Improve overall quality of student work and </a:t>
            </a:r>
            <a:r>
              <a:rPr lang="en-US" sz="2400" i="1" dirty="0" smtClean="0"/>
              <a:t>normalize workload</a:t>
            </a:r>
            <a:endParaRPr lang="en-US" sz="28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Help students to retain more information by the end of the </a:t>
            </a:r>
            <a:r>
              <a:rPr lang="en-US" sz="2400" i="1" dirty="0" smtClean="0"/>
              <a:t>course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714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Mental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/>
              <a:t>Test anxiety</a:t>
            </a:r>
            <a:r>
              <a:rPr lang="en-US" sz="2800" i="1" dirty="0" smtClean="0"/>
              <a:t> </a:t>
            </a:r>
            <a:r>
              <a:rPr lang="en-US" sz="2800" dirty="0" smtClean="0"/>
              <a:t>is a very real problem that many students experience</a:t>
            </a:r>
            <a:endParaRPr lang="en-US" sz="2800" dirty="0"/>
          </a:p>
          <a:p>
            <a:pPr lvl="1"/>
            <a:r>
              <a:rPr lang="en-US" sz="2400" dirty="0" smtClean="0"/>
              <a:t>According to the </a:t>
            </a:r>
            <a:r>
              <a:rPr lang="en-US" sz="2400" dirty="0"/>
              <a:t>Mayo Clinic, “feelings of worry and self-doubt can interfere with your test-taking performance and make you </a:t>
            </a:r>
            <a:r>
              <a:rPr lang="en-US" sz="2400" dirty="0" smtClean="0"/>
              <a:t>miserable”</a:t>
            </a:r>
          </a:p>
          <a:p>
            <a:pPr lvl="1"/>
            <a:r>
              <a:rPr lang="en-US" sz="2400" dirty="0" smtClean="0"/>
              <a:t>The Princeton </a:t>
            </a:r>
            <a:r>
              <a:rPr lang="en-US" sz="2400" dirty="0"/>
              <a:t>Review says </a:t>
            </a:r>
            <a:r>
              <a:rPr lang="en-US" sz="2400" dirty="0" smtClean="0"/>
              <a:t>“racing </a:t>
            </a:r>
            <a:r>
              <a:rPr lang="en-US" sz="2400" dirty="0"/>
              <a:t>thoughts, inability to concentrate, or feelings of dread can combine with physical symptoms like a fast heartbeat, headache, or </a:t>
            </a:r>
            <a:r>
              <a:rPr lang="en-US" sz="2400" dirty="0" smtClean="0"/>
              <a:t>nausea”</a:t>
            </a:r>
            <a:endParaRPr lang="en-US" sz="2400" dirty="0"/>
          </a:p>
          <a:p>
            <a:r>
              <a:rPr lang="en-US" sz="3200" dirty="0" smtClean="0"/>
              <a:t>To then measure student mental health, students were asked a IDEA survey question regarding their class experience with the alternate format to testing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6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Self-Reported Well-Being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69231" cy="4351338"/>
          </a:xfrm>
        </p:spPr>
        <p:txBody>
          <a:bodyPr>
            <a:noAutofit/>
          </a:bodyPr>
          <a:lstStyle/>
          <a:p>
            <a:r>
              <a:rPr lang="en-US" sz="2800" dirty="0" smtClean="0"/>
              <a:t>Student’s were asked </a:t>
            </a:r>
            <a:r>
              <a:rPr lang="en-US" sz="2800" b="1" dirty="0" smtClean="0"/>
              <a:t>How </a:t>
            </a:r>
            <a:r>
              <a:rPr lang="en-US" sz="2800" b="1" dirty="0"/>
              <a:t>strongly do you agree/disagree with the following statement</a:t>
            </a:r>
            <a:r>
              <a:rPr lang="en-US" sz="2800" dirty="0" smtClean="0"/>
              <a:t>: (Spring 2020) </a:t>
            </a:r>
          </a:p>
          <a:p>
            <a:pPr lvl="1"/>
            <a:r>
              <a:rPr lang="en-US" sz="2400" i="1" dirty="0" smtClean="0"/>
              <a:t>Overall</a:t>
            </a:r>
            <a:r>
              <a:rPr lang="en-US" sz="2400" i="1" dirty="0"/>
              <a:t>, the use of "</a:t>
            </a:r>
            <a:r>
              <a:rPr lang="en-US" sz="2400" i="1" dirty="0" smtClean="0"/>
              <a:t>Weekly Assessments</a:t>
            </a:r>
            <a:r>
              <a:rPr lang="en-US" sz="2400" i="1" dirty="0"/>
              <a:t>" over "Unit Exams" throughout the semester had a positive impact on my experience in the class</a:t>
            </a:r>
            <a:r>
              <a:rPr lang="en-US" sz="2400" i="1" dirty="0" smtClean="0"/>
              <a:t>.</a:t>
            </a:r>
          </a:p>
          <a:p>
            <a:r>
              <a:rPr lang="en-US" sz="2800" dirty="0" smtClean="0"/>
              <a:t>Initial responses were overwhelmingly </a:t>
            </a:r>
            <a:r>
              <a:rPr lang="en-US" sz="2800" dirty="0" smtClean="0"/>
              <a:t>positive (Over </a:t>
            </a:r>
            <a:r>
              <a:rPr lang="en-US" sz="2800" dirty="0" smtClean="0"/>
              <a:t>80%)</a:t>
            </a:r>
          </a:p>
          <a:p>
            <a:r>
              <a:rPr lang="en-US" sz="2700" i="1" dirty="0" smtClean="0"/>
              <a:t>Unsure </a:t>
            </a:r>
            <a:r>
              <a:rPr lang="en-US" sz="2700" dirty="0" smtClean="0"/>
              <a:t>was an option </a:t>
            </a:r>
            <a:r>
              <a:rPr lang="en-US" sz="2700" dirty="0" smtClean="0"/>
              <a:t>but </a:t>
            </a:r>
            <a:r>
              <a:rPr lang="en-US" sz="2700" dirty="0" smtClean="0"/>
              <a:t>got </a:t>
            </a:r>
            <a:r>
              <a:rPr lang="en-US" sz="2700" dirty="0" smtClean="0"/>
              <a:t>no </a:t>
            </a:r>
            <a:r>
              <a:rPr lang="en-US" sz="2700" dirty="0" smtClean="0"/>
              <a:t>responses</a:t>
            </a:r>
            <a:endParaRPr lang="en-US" sz="27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1938" r="24567"/>
          <a:stretch/>
        </p:blipFill>
        <p:spPr>
          <a:xfrm>
            <a:off x="7007431" y="1385888"/>
            <a:ext cx="4346369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12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Autofit/>
          </a:bodyPr>
          <a:lstStyle/>
          <a:p>
            <a:r>
              <a:rPr lang="en-US" sz="3200" dirty="0" smtClean="0"/>
              <a:t>Student work can be tracked with weekly assessments</a:t>
            </a:r>
          </a:p>
          <a:p>
            <a:pPr lvl="1"/>
            <a:r>
              <a:rPr lang="en-US" sz="2800" dirty="0" smtClean="0"/>
              <a:t>It adds transparency for struggling students</a:t>
            </a:r>
          </a:p>
          <a:p>
            <a:pPr lvl="2"/>
            <a:r>
              <a:rPr lang="en-US" sz="2000" dirty="0" smtClean="0"/>
              <a:t>You no longer need to wait until ‘The Tes</a:t>
            </a:r>
            <a:r>
              <a:rPr lang="en-US" sz="2000" dirty="0" smtClean="0"/>
              <a:t>t’ to realize a student is struggling</a:t>
            </a:r>
          </a:p>
          <a:p>
            <a:pPr lvl="2"/>
            <a:r>
              <a:rPr lang="en-US" sz="2000" dirty="0" smtClean="0"/>
              <a:t>Students can correct a ‘bad grade’ without needing to curve a test or allow test corrections</a:t>
            </a:r>
          </a:p>
          <a:p>
            <a:pPr lvl="2"/>
            <a:r>
              <a:rPr lang="en-US" sz="2000" dirty="0" smtClean="0"/>
              <a:t>Students to know where they struggle and can ‘fail forward’</a:t>
            </a:r>
            <a:endParaRPr lang="en-US" sz="2000" dirty="0" smtClean="0"/>
          </a:p>
          <a:p>
            <a:pPr lvl="1"/>
            <a:r>
              <a:rPr lang="en-US" sz="2800" dirty="0" smtClean="0"/>
              <a:t>It creates a regular routine for students </a:t>
            </a:r>
          </a:p>
          <a:p>
            <a:pPr lvl="2"/>
            <a:r>
              <a:rPr lang="en-US" sz="2400" dirty="0" smtClean="0"/>
              <a:t>There is no break from content</a:t>
            </a:r>
          </a:p>
          <a:p>
            <a:pPr lvl="2"/>
            <a:r>
              <a:rPr lang="en-US" sz="2400" dirty="0"/>
              <a:t>E</a:t>
            </a:r>
            <a:r>
              <a:rPr lang="en-US" sz="2400" dirty="0" smtClean="0"/>
              <a:t>very week is a comparable amount of work</a:t>
            </a:r>
          </a:p>
          <a:p>
            <a:pPr lvl="1"/>
            <a:r>
              <a:rPr lang="en-US" sz="2800" dirty="0" smtClean="0"/>
              <a:t>It makes grading throughout the class easier for faculty</a:t>
            </a:r>
          </a:p>
          <a:p>
            <a:pPr lvl="2"/>
            <a:r>
              <a:rPr lang="en-US" sz="2400" dirty="0" smtClean="0"/>
              <a:t>There are no ‘heavy’ weeks with a lot of work to grade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725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Students enter a routine each week from the beginning of the semester 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Every week is the same as the</a:t>
            </a:r>
            <a:br>
              <a:rPr lang="en-US" sz="2400" dirty="0" smtClean="0"/>
            </a:br>
            <a:r>
              <a:rPr lang="en-US" sz="2400" dirty="0" smtClean="0"/>
              <a:t>last with only slight variation</a:t>
            </a:r>
          </a:p>
          <a:p>
            <a:pPr lvl="1"/>
            <a:r>
              <a:rPr lang="en-US" sz="2000" dirty="0" smtClean="0"/>
              <a:t>There are no review days</a:t>
            </a:r>
          </a:p>
          <a:p>
            <a:pPr lvl="1"/>
            <a:r>
              <a:rPr lang="en-US" sz="2000" dirty="0" smtClean="0"/>
              <a:t>There are no test days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400" dirty="0" smtClean="0"/>
              <a:t>Removing tests allows the pace of the class to shift as well</a:t>
            </a:r>
          </a:p>
          <a:p>
            <a:pPr lvl="1"/>
            <a:r>
              <a:rPr lang="en-US" sz="2000" dirty="0" smtClean="0"/>
              <a:t>More time can be spent on a topic or answering questions </a:t>
            </a:r>
          </a:p>
          <a:p>
            <a:pPr lvl="1"/>
            <a:r>
              <a:rPr lang="en-US" sz="2000" dirty="0" smtClean="0"/>
              <a:t>You aren’t adding content; just shifting the workflow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623" r="34178"/>
          <a:stretch/>
        </p:blipFill>
        <p:spPr>
          <a:xfrm>
            <a:off x="5285509" y="2715490"/>
            <a:ext cx="5458691" cy="191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026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Mastery-based Grading </a:t>
            </a:r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 use a mastery-based gradebook in all of my classes</a:t>
            </a:r>
          </a:p>
          <a:p>
            <a:r>
              <a:rPr lang="en-US" sz="2800" dirty="0" smtClean="0"/>
              <a:t>The goal of this (independent of giving tests) is to: </a:t>
            </a:r>
          </a:p>
          <a:p>
            <a:pPr lvl="1"/>
            <a:r>
              <a:rPr lang="en-US" sz="2400" dirty="0" smtClean="0"/>
              <a:t>Eliminate </a:t>
            </a:r>
            <a:r>
              <a:rPr lang="en-US" sz="2400" dirty="0"/>
              <a:t>‘arbitrary’ weighting of </a:t>
            </a:r>
            <a:r>
              <a:rPr lang="en-US" sz="2400" dirty="0" smtClean="0"/>
              <a:t>homework/project/final/etc.</a:t>
            </a:r>
          </a:p>
          <a:p>
            <a:pPr lvl="1"/>
            <a:r>
              <a:rPr lang="en-US" sz="2400" dirty="0" smtClean="0"/>
              <a:t> Reduce </a:t>
            </a:r>
            <a:r>
              <a:rPr lang="en-US" sz="2400" dirty="0"/>
              <a:t>student focus on grade and increase student focus on actual </a:t>
            </a:r>
            <a:r>
              <a:rPr lang="en-US" sz="2400" dirty="0" smtClean="0"/>
              <a:t>learning</a:t>
            </a:r>
          </a:p>
          <a:p>
            <a:pPr lvl="1"/>
            <a:r>
              <a:rPr lang="en-US" sz="2400" dirty="0" smtClean="0"/>
              <a:t>Add </a:t>
            </a:r>
            <a:r>
              <a:rPr lang="en-US" sz="2400" dirty="0"/>
              <a:t>transparency for faculty and students so they know what the student does and does not understand </a:t>
            </a:r>
            <a:r>
              <a:rPr lang="en-US" sz="2400" dirty="0" smtClean="0"/>
              <a:t>during the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06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 smtClean="0"/>
              <a:t>“Typical” Gradebooks</a:t>
            </a:r>
            <a:endParaRPr lang="en-US" dirty="0"/>
          </a:p>
        </p:txBody>
      </p:sp>
      <p:pic>
        <p:nvPicPr>
          <p:cNvPr id="4" name="Google Shape;85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90773" y="2820476"/>
            <a:ext cx="2786847" cy="3303233"/>
          </a:xfrm>
          <a:prstGeom prst="rect">
            <a:avLst/>
          </a:prstGeom>
          <a:ln w="381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33623" y="2084832"/>
            <a:ext cx="2499753" cy="360011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Google Shape;8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2946" y="2848476"/>
            <a:ext cx="2523280" cy="3275233"/>
          </a:xfrm>
          <a:prstGeom prst="rect">
            <a:avLst/>
          </a:prstGeom>
          <a:ln w="381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895079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303</TotalTime>
  <Words>1080</Words>
  <Application>Microsoft Office PowerPoint</Application>
  <PresentationFormat>Widescreen</PresentationFormat>
  <Paragraphs>123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Tw Cen MT</vt:lpstr>
      <vt:lpstr>Tw Cen MT Condensed</vt:lpstr>
      <vt:lpstr>Wingdings 3</vt:lpstr>
      <vt:lpstr>Integral</vt:lpstr>
      <vt:lpstr>No Testing &amp; Mastery Based Learning in Mathematics</vt:lpstr>
      <vt:lpstr>Welcome</vt:lpstr>
      <vt:lpstr>Three Goals</vt:lpstr>
      <vt:lpstr>Student Mental Health</vt:lpstr>
      <vt:lpstr>Self-Reported Well-Being</vt:lpstr>
      <vt:lpstr>Workload Balancing</vt:lpstr>
      <vt:lpstr>Weekly Routine</vt:lpstr>
      <vt:lpstr>Mastery-based Grading Format</vt:lpstr>
      <vt:lpstr>“Typical” Gradebooks</vt:lpstr>
      <vt:lpstr>Mastery-Based Grades</vt:lpstr>
      <vt:lpstr>Topic Grades</vt:lpstr>
      <vt:lpstr>Feedback on Mastery Gradebook</vt:lpstr>
      <vt:lpstr>Student’s Final Grades</vt:lpstr>
      <vt:lpstr>Analysis of Final Grades</vt:lpstr>
      <vt:lpstr>Student Common Component</vt:lpstr>
      <vt:lpstr>Analysis of Common Component</vt:lpstr>
      <vt:lpstr>Student’s Final Grades</vt:lpstr>
      <vt:lpstr>Analysis of Final Grades</vt:lpstr>
      <vt:lpstr>Student Common Component</vt:lpstr>
      <vt:lpstr>Analysis of Common Component</vt:lpstr>
      <vt:lpstr>(Initial) Conclusions</vt:lpstr>
      <vt:lpstr>Thank You!</vt:lpstr>
    </vt:vector>
  </TitlesOfParts>
  <Company>Champlain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Test, Mastery Based Learning in Mathematics</dc:title>
  <dc:creator>Opperman, Michael</dc:creator>
  <cp:lastModifiedBy>Opperman, Michael</cp:lastModifiedBy>
  <cp:revision>22</cp:revision>
  <dcterms:created xsi:type="dcterms:W3CDTF">2021-05-05T20:36:35Z</dcterms:created>
  <dcterms:modified xsi:type="dcterms:W3CDTF">2021-05-09T16:51:57Z</dcterms:modified>
</cp:coreProperties>
</file>